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40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F17513-79A1-4B2E-96CB-BE1F0B100DB3}" type="datetimeFigureOut">
              <a:rPr lang="en-US" smtClean="0"/>
              <a:t>5/11/2021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B2E07-BB3D-46EF-9087-063510751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425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7A5350-39FE-4172-8511-452F77F91BF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7364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5/11/2021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42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913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2500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  <a:latin typeface="Myriad Pro"/>
                <a:cs typeface="Myriad Pro"/>
              </a:defRPr>
            </a:lvl1pPr>
            <a:lvl2pPr>
              <a:defRPr>
                <a:solidFill>
                  <a:schemeClr val="bg2">
                    <a:lumMod val="10000"/>
                  </a:schemeClr>
                </a:solidFill>
                <a:latin typeface="Myriad Pro"/>
                <a:cs typeface="Myriad Pro"/>
              </a:defRPr>
            </a:lvl2pPr>
            <a:lvl3pPr>
              <a:defRPr>
                <a:solidFill>
                  <a:schemeClr val="bg2">
                    <a:lumMod val="10000"/>
                  </a:schemeClr>
                </a:solidFill>
                <a:latin typeface="Myriad Pro"/>
                <a:cs typeface="Myriad Pro"/>
              </a:defRPr>
            </a:lvl3pPr>
            <a:lvl4pPr>
              <a:defRPr>
                <a:solidFill>
                  <a:schemeClr val="bg2">
                    <a:lumMod val="10000"/>
                  </a:schemeClr>
                </a:solidFill>
                <a:latin typeface="Myriad Pro"/>
                <a:cs typeface="Myriad Pro"/>
              </a:defRPr>
            </a:lvl4pPr>
            <a:lvl5pPr>
              <a:defRPr>
                <a:solidFill>
                  <a:schemeClr val="bg2">
                    <a:lumMod val="10000"/>
                  </a:schemeClr>
                </a:solidFill>
                <a:latin typeface="Myriad Pro"/>
                <a:cs typeface="Myriad Pro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CD2AFE0-E832-A443-B1E3-AA8D23C904F2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C07F842-7AFC-AF45-A06B-27EFAA02B7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74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  <a:latin typeface="Myriad Pro"/>
                <a:cs typeface="Myriad Pro"/>
              </a:defRPr>
            </a:lvl1pPr>
            <a:lvl2pPr>
              <a:defRPr>
                <a:solidFill>
                  <a:schemeClr val="bg2">
                    <a:lumMod val="10000"/>
                  </a:schemeClr>
                </a:solidFill>
                <a:latin typeface="Myriad Pro"/>
                <a:cs typeface="Myriad Pro"/>
              </a:defRPr>
            </a:lvl2pPr>
            <a:lvl3pPr>
              <a:defRPr>
                <a:solidFill>
                  <a:schemeClr val="bg2">
                    <a:lumMod val="10000"/>
                  </a:schemeClr>
                </a:solidFill>
                <a:latin typeface="Myriad Pro"/>
                <a:cs typeface="Myriad Pro"/>
              </a:defRPr>
            </a:lvl3pPr>
            <a:lvl4pPr>
              <a:defRPr>
                <a:solidFill>
                  <a:schemeClr val="bg2">
                    <a:lumMod val="10000"/>
                  </a:schemeClr>
                </a:solidFill>
                <a:latin typeface="Myriad Pro"/>
                <a:cs typeface="Myriad Pro"/>
              </a:defRPr>
            </a:lvl4pPr>
            <a:lvl5pPr>
              <a:defRPr>
                <a:solidFill>
                  <a:schemeClr val="bg2">
                    <a:lumMod val="10000"/>
                  </a:schemeClr>
                </a:solidFill>
                <a:latin typeface="Myriad Pro"/>
                <a:cs typeface="Myriad Pro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CD2AFE0-E832-A443-B1E3-AA8D23C904F2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C07F842-7AFC-AF45-A06B-27EFAA02B7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059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  <a:latin typeface="Myriad Pro"/>
                <a:cs typeface="Myriad Pro"/>
              </a:defRPr>
            </a:lvl1pPr>
            <a:lvl2pPr>
              <a:defRPr>
                <a:solidFill>
                  <a:schemeClr val="bg2">
                    <a:lumMod val="10000"/>
                  </a:schemeClr>
                </a:solidFill>
                <a:latin typeface="Myriad Pro"/>
                <a:cs typeface="Myriad Pro"/>
              </a:defRPr>
            </a:lvl2pPr>
            <a:lvl3pPr>
              <a:defRPr>
                <a:solidFill>
                  <a:schemeClr val="bg2">
                    <a:lumMod val="10000"/>
                  </a:schemeClr>
                </a:solidFill>
                <a:latin typeface="Myriad Pro"/>
                <a:cs typeface="Myriad Pro"/>
              </a:defRPr>
            </a:lvl3pPr>
            <a:lvl4pPr>
              <a:defRPr>
                <a:solidFill>
                  <a:schemeClr val="bg2">
                    <a:lumMod val="10000"/>
                  </a:schemeClr>
                </a:solidFill>
                <a:latin typeface="Myriad Pro"/>
                <a:cs typeface="Myriad Pro"/>
              </a:defRPr>
            </a:lvl4pPr>
            <a:lvl5pPr>
              <a:defRPr>
                <a:solidFill>
                  <a:schemeClr val="bg2">
                    <a:lumMod val="10000"/>
                  </a:schemeClr>
                </a:solidFill>
                <a:latin typeface="Myriad Pro"/>
                <a:cs typeface="Myriad Pro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CD2AFE0-E832-A443-B1E3-AA8D23C904F2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C07F842-7AFC-AF45-A06B-27EFAA02B7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279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150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839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767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950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884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2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658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273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417638"/>
            <a:ext cx="10972800" cy="85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743201"/>
            <a:ext cx="10972800" cy="3387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390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4565863" y="6071197"/>
            <a:ext cx="3761772" cy="49595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follow-up visit at Day 180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43478" y="554765"/>
            <a:ext cx="8032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4000" b="1" dirty="0" err="1">
                <a:solidFill>
                  <a:prstClr val="black"/>
                </a:solidFill>
                <a:latin typeface="Arial"/>
              </a:rPr>
              <a:t>SuperWIN</a:t>
            </a:r>
            <a:r>
              <a:rPr lang="en-US" sz="4000" b="1" dirty="0">
                <a:solidFill>
                  <a:prstClr val="black"/>
                </a:solidFill>
                <a:latin typeface="Arial"/>
              </a:rPr>
              <a:t> Study Design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85316" y="5685937"/>
            <a:ext cx="3099780" cy="646331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b="1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Endpoint: </a:t>
            </a:r>
          </a:p>
          <a:p>
            <a:pPr defTabSz="457200"/>
            <a:r>
              <a:rPr lang="en-US" b="1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∆ DASH score at Day 90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2C3EE42-9A67-46AC-83BC-4E184F3D5911}"/>
              </a:ext>
            </a:extLst>
          </p:cNvPr>
          <p:cNvSpPr txBox="1"/>
          <p:nvPr/>
        </p:nvSpPr>
        <p:spPr>
          <a:xfrm>
            <a:off x="197285" y="5595348"/>
            <a:ext cx="3036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/>
              <a:t>Randomized Participants </a:t>
            </a:r>
          </a:p>
          <a:p>
            <a:pPr algn="ctr"/>
            <a:r>
              <a:rPr lang="en-US" sz="2000" b="1" i="1" dirty="0"/>
              <a:t>N = 250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2B06CF2-E6B6-4E3C-B054-4B6757E4542C}"/>
              </a:ext>
            </a:extLst>
          </p:cNvPr>
          <p:cNvCxnSpPr>
            <a:cxnSpLocks/>
          </p:cNvCxnSpPr>
          <p:nvPr/>
        </p:nvCxnSpPr>
        <p:spPr>
          <a:xfrm>
            <a:off x="6432999" y="2148519"/>
            <a:ext cx="9167" cy="39359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B47D4BC-4292-4F31-99CD-BE79BB47EE1E}"/>
              </a:ext>
            </a:extLst>
          </p:cNvPr>
          <p:cNvCxnSpPr>
            <a:cxnSpLocks/>
          </p:cNvCxnSpPr>
          <p:nvPr/>
        </p:nvCxnSpPr>
        <p:spPr>
          <a:xfrm flipH="1" flipV="1">
            <a:off x="2203200" y="3522428"/>
            <a:ext cx="7795938" cy="209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4873710" y="2868192"/>
            <a:ext cx="3136912" cy="4878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Medical nutrition therapy 1:1 visit with </a:t>
            </a:r>
          </a:p>
          <a:p>
            <a:pPr algn="ctr" defTabSz="457200"/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Kroger dietitian at home Kroger store</a:t>
            </a:r>
          </a:p>
        </p:txBody>
      </p:sp>
      <p:sp>
        <p:nvSpPr>
          <p:cNvPr id="3" name="Rectangle 2"/>
          <p:cNvSpPr/>
          <p:nvPr/>
        </p:nvSpPr>
        <p:spPr>
          <a:xfrm>
            <a:off x="3362741" y="1785168"/>
            <a:ext cx="6140515" cy="9464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 Health primary care patients who are</a:t>
            </a:r>
          </a:p>
          <a:p>
            <a:pPr algn="ctr" defTabSz="457200"/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Kroger shoppers with ≥1 cardiovascular disease risk factor*: </a:t>
            </a:r>
          </a:p>
          <a:p>
            <a:pPr algn="ctr" defTabSz="457200"/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Obesity, hypercholesterolemia, or hypertension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6AB09BD-6139-43AA-B33D-1AEB05999F09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9999138" y="3543390"/>
            <a:ext cx="0" cy="6468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8FF20ED-ABCD-459C-96EB-4D6D735D3FA0}"/>
              </a:ext>
            </a:extLst>
          </p:cNvPr>
          <p:cNvCxnSpPr>
            <a:cxnSpLocks/>
          </p:cNvCxnSpPr>
          <p:nvPr/>
        </p:nvCxnSpPr>
        <p:spPr>
          <a:xfrm flipV="1">
            <a:off x="2211515" y="3522428"/>
            <a:ext cx="0" cy="7786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AEC58E6-B2A6-4371-B77A-EBFB285D2D78}"/>
              </a:ext>
            </a:extLst>
          </p:cNvPr>
          <p:cNvCxnSpPr>
            <a:cxnSpLocks/>
          </p:cNvCxnSpPr>
          <p:nvPr/>
        </p:nvCxnSpPr>
        <p:spPr>
          <a:xfrm flipH="1" flipV="1">
            <a:off x="3936388" y="4857626"/>
            <a:ext cx="2492027" cy="47638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51FCFDD-CC42-4F00-AD08-EE210C8005BE}"/>
              </a:ext>
            </a:extLst>
          </p:cNvPr>
          <p:cNvCxnSpPr>
            <a:cxnSpLocks/>
          </p:cNvCxnSpPr>
          <p:nvPr/>
        </p:nvCxnSpPr>
        <p:spPr>
          <a:xfrm flipV="1">
            <a:off x="6442166" y="4871642"/>
            <a:ext cx="2618583" cy="4623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3088426C-576E-4091-B2EB-8A2E6A27DBA3}"/>
              </a:ext>
            </a:extLst>
          </p:cNvPr>
          <p:cNvSpPr/>
          <p:nvPr/>
        </p:nvSpPr>
        <p:spPr>
          <a:xfrm>
            <a:off x="4287917" y="4188652"/>
            <a:ext cx="4317665" cy="6759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sz="1400" b="1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In-store and Online Point-of-Purchase Education </a:t>
            </a:r>
          </a:p>
          <a:p>
            <a:pPr algn="ctr" defTabSz="457200"/>
            <a:r>
              <a:rPr lang="en-US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(6 biweekly 1:1 visits with Kroger dietitian at home store)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712082" y="4190261"/>
            <a:ext cx="2574111" cy="6759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sz="1400" b="1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Arm</a:t>
            </a:r>
          </a:p>
          <a:p>
            <a:pPr algn="ctr" defTabSz="457200"/>
            <a:r>
              <a:rPr lang="en-US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(no point-of-purchase education visits)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4608" y="4187994"/>
            <a:ext cx="4096809" cy="6696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sz="1400" b="1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In-store Point-of-Purchase Education </a:t>
            </a:r>
          </a:p>
          <a:p>
            <a:pPr algn="ctr" defTabSz="457200"/>
            <a:r>
              <a:rPr lang="en-US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(6 biweekly 1:1 visits with Kroger dietitian at home Kroger store)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55C1544-986D-402E-B4F6-5850167C02FF}"/>
              </a:ext>
            </a:extLst>
          </p:cNvPr>
          <p:cNvSpPr txBox="1"/>
          <p:nvPr/>
        </p:nvSpPr>
        <p:spPr>
          <a:xfrm>
            <a:off x="9978598" y="1776803"/>
            <a:ext cx="221340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*Other key criteria:</a:t>
            </a:r>
          </a:p>
          <a:p>
            <a:r>
              <a:rPr lang="en-US" sz="1100" dirty="0"/>
              <a:t>-Age 21-75 years</a:t>
            </a:r>
          </a:p>
          <a:p>
            <a:r>
              <a:rPr lang="en-US" sz="1100" dirty="0"/>
              <a:t>-Major household food planner</a:t>
            </a:r>
          </a:p>
          <a:p>
            <a:r>
              <a:rPr lang="en-US" sz="1100" dirty="0"/>
              <a:t>-Access to computer and internet</a:t>
            </a:r>
          </a:p>
          <a:p>
            <a:r>
              <a:rPr lang="en-US" sz="1100" dirty="0"/>
              <a:t>-Willing to follow a Dietary  </a:t>
            </a:r>
          </a:p>
          <a:p>
            <a:r>
              <a:rPr lang="en-US" sz="1100" dirty="0"/>
              <a:t>  Approaches to Stop Hypertension  </a:t>
            </a:r>
          </a:p>
          <a:p>
            <a:r>
              <a:rPr lang="en-US" sz="1100" dirty="0"/>
              <a:t>  (DASH) dietary pattern</a:t>
            </a:r>
          </a:p>
          <a:p>
            <a:r>
              <a:rPr lang="en-US" sz="1100" dirty="0"/>
              <a:t>-Not online shopping at Kroger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9F9923A-4DD5-4318-AEFF-0B10B1262E81}"/>
              </a:ext>
            </a:extLst>
          </p:cNvPr>
          <p:cNvSpPr txBox="1"/>
          <p:nvPr/>
        </p:nvSpPr>
        <p:spPr>
          <a:xfrm>
            <a:off x="5285618" y="3697821"/>
            <a:ext cx="22947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i="1" dirty="0"/>
              <a:t>Randomized 2:2:1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2B1B148F-E9E1-447C-86FF-B63DAEF8D406}"/>
              </a:ext>
            </a:extLst>
          </p:cNvPr>
          <p:cNvCxnSpPr/>
          <p:nvPr/>
        </p:nvCxnSpPr>
        <p:spPr>
          <a:xfrm>
            <a:off x="197285" y="1599012"/>
            <a:ext cx="11795760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0C799076-2F44-4B22-91C1-A365AB01EB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402" t="20698" r="22703" b="38372"/>
          <a:stretch/>
        </p:blipFill>
        <p:spPr>
          <a:xfrm>
            <a:off x="0" y="-1"/>
            <a:ext cx="1719744" cy="1535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58016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145</Words>
  <Application>Microsoft Office PowerPoint</Application>
  <PresentationFormat>Widescreen</PresentationFormat>
  <Paragraphs>27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Myriad Pro</vt:lpstr>
      <vt:lpstr>Times New Roman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Steen, Dylan (steendl)</dc:creator>
  <cp:lastModifiedBy>Steen, Dylan (steendl)</cp:lastModifiedBy>
  <cp:revision>10</cp:revision>
  <dcterms:created xsi:type="dcterms:W3CDTF">2021-05-11T00:28:46Z</dcterms:created>
  <dcterms:modified xsi:type="dcterms:W3CDTF">2021-05-11T18:01:39Z</dcterms:modified>
</cp:coreProperties>
</file>